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4" r:id="rId5"/>
    <p:sldId id="266" r:id="rId6"/>
    <p:sldId id="268" r:id="rId7"/>
    <p:sldId id="269" r:id="rId8"/>
    <p:sldId id="282" r:id="rId9"/>
    <p:sldId id="283" r:id="rId10"/>
    <p:sldId id="279" r:id="rId11"/>
    <p:sldId id="280" r:id="rId12"/>
    <p:sldId id="281" r:id="rId13"/>
    <p:sldId id="276" r:id="rId14"/>
    <p:sldId id="277" r:id="rId15"/>
    <p:sldId id="273" r:id="rId16"/>
    <p:sldId id="278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FB1"/>
    <a:srgbClr val="9CB084"/>
    <a:srgbClr val="9C8450"/>
    <a:srgbClr val="FF4A01"/>
    <a:srgbClr val="C5FFE2"/>
    <a:srgbClr val="B628A5"/>
    <a:srgbClr val="0000FF"/>
    <a:srgbClr val="00EA6A"/>
    <a:srgbClr val="9FFFAF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82" autoAdjust="0"/>
    <p:restoredTop sz="99866" autoAdjust="0"/>
  </p:normalViewPr>
  <p:slideViewPr>
    <p:cSldViewPr>
      <p:cViewPr varScale="1">
        <p:scale>
          <a:sx n="118" d="100"/>
          <a:sy n="118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54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35897A-8152-4C46-AE5E-1C69E300A2F1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CFAB97-22DA-1648-BA27-4DCF87EC5757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Caen-V1495</a:t>
          </a:r>
          <a:endParaRPr lang="en-US" dirty="0">
            <a:solidFill>
              <a:srgbClr val="FF0000"/>
            </a:solidFill>
          </a:endParaRPr>
        </a:p>
      </dgm:t>
    </dgm:pt>
    <dgm:pt modelId="{E1909FA8-37D8-C341-A9D6-55E93122B011}" type="parTrans" cxnId="{7E2239E3-501F-9040-A984-EBD2DCD6B828}">
      <dgm:prSet/>
      <dgm:spPr/>
      <dgm:t>
        <a:bodyPr/>
        <a:lstStyle/>
        <a:p>
          <a:endParaRPr lang="en-US"/>
        </a:p>
      </dgm:t>
    </dgm:pt>
    <dgm:pt modelId="{B5C3B577-5DA7-B344-AF3D-415EA6B5B1BC}" type="sibTrans" cxnId="{7E2239E3-501F-9040-A984-EBD2DCD6B828}">
      <dgm:prSet/>
      <dgm:spPr/>
      <dgm:t>
        <a:bodyPr/>
        <a:lstStyle/>
        <a:p>
          <a:endParaRPr lang="en-US"/>
        </a:p>
      </dgm:t>
    </dgm:pt>
    <dgm:pt modelId="{DA0CF67D-8FAC-934D-902F-37A3414BBEBB}">
      <dgm:prSet phldrT="[Text]"/>
      <dgm:spPr/>
      <dgm:t>
        <a:bodyPr/>
        <a:lstStyle/>
        <a:p>
          <a:r>
            <a:rPr lang="en-US" dirty="0" smtClean="0"/>
            <a:t>IC  Calorimeter</a:t>
          </a:r>
          <a:endParaRPr lang="en-US" dirty="0"/>
        </a:p>
      </dgm:t>
    </dgm:pt>
    <dgm:pt modelId="{0AC2DD17-2717-D84E-A788-57637342E97F}" type="parTrans" cxnId="{60CCFEF1-D8FF-B049-AA58-5C8EFF2F86B1}">
      <dgm:prSet/>
      <dgm:spPr/>
      <dgm:t>
        <a:bodyPr/>
        <a:lstStyle/>
        <a:p>
          <a:endParaRPr lang="en-US" dirty="0"/>
        </a:p>
      </dgm:t>
    </dgm:pt>
    <dgm:pt modelId="{676BF825-7BDA-E64B-BAA4-DB3C26A1290E}" type="sibTrans" cxnId="{60CCFEF1-D8FF-B049-AA58-5C8EFF2F86B1}">
      <dgm:prSet/>
      <dgm:spPr/>
      <dgm:t>
        <a:bodyPr/>
        <a:lstStyle/>
        <a:p>
          <a:endParaRPr lang="en-US"/>
        </a:p>
      </dgm:t>
    </dgm:pt>
    <dgm:pt modelId="{ED59B83F-9F42-4044-95CA-53D3350DEAC9}">
      <dgm:prSet phldrT="[Text]"/>
      <dgm:spPr/>
      <dgm:t>
        <a:bodyPr/>
        <a:lstStyle/>
        <a:p>
          <a:r>
            <a:rPr lang="en-US" dirty="0" smtClean="0"/>
            <a:t>TOF-6</a:t>
          </a:r>
          <a:endParaRPr lang="en-US" dirty="0"/>
        </a:p>
      </dgm:t>
    </dgm:pt>
    <dgm:pt modelId="{C3851DB0-F549-C747-A01A-B67C15B8B0C6}" type="parTrans" cxnId="{BCA8B6AA-92B4-6449-9C00-020A0638417A}">
      <dgm:prSet/>
      <dgm:spPr/>
      <dgm:t>
        <a:bodyPr/>
        <a:lstStyle/>
        <a:p>
          <a:endParaRPr lang="en-US" dirty="0"/>
        </a:p>
      </dgm:t>
    </dgm:pt>
    <dgm:pt modelId="{0A6AE692-D2FD-1E4E-8120-14F10F85D823}" type="sibTrans" cxnId="{BCA8B6AA-92B4-6449-9C00-020A0638417A}">
      <dgm:prSet/>
      <dgm:spPr/>
      <dgm:t>
        <a:bodyPr/>
        <a:lstStyle/>
        <a:p>
          <a:endParaRPr lang="en-US"/>
        </a:p>
      </dgm:t>
    </dgm:pt>
    <dgm:pt modelId="{A93BC75E-F5DB-1B47-866F-14C0CDCE5C17}">
      <dgm:prSet phldrT="[Text]"/>
      <dgm:spPr/>
      <dgm:t>
        <a:bodyPr/>
        <a:lstStyle/>
        <a:p>
          <a:r>
            <a:rPr lang="en-US" dirty="0" smtClean="0"/>
            <a:t>CC-6</a:t>
          </a:r>
          <a:endParaRPr lang="en-US" dirty="0"/>
        </a:p>
      </dgm:t>
    </dgm:pt>
    <dgm:pt modelId="{91A19D64-BD1D-824D-BF4C-F510E1395EB9}" type="parTrans" cxnId="{E2A79518-AEF8-9E47-9DCD-E332C02DA186}">
      <dgm:prSet/>
      <dgm:spPr/>
      <dgm:t>
        <a:bodyPr/>
        <a:lstStyle/>
        <a:p>
          <a:endParaRPr lang="en-US" dirty="0"/>
        </a:p>
      </dgm:t>
    </dgm:pt>
    <dgm:pt modelId="{E88B7F02-7820-4E4D-A0DB-E10E25495C2C}" type="sibTrans" cxnId="{E2A79518-AEF8-9E47-9DCD-E332C02DA186}">
      <dgm:prSet/>
      <dgm:spPr/>
      <dgm:t>
        <a:bodyPr/>
        <a:lstStyle/>
        <a:p>
          <a:endParaRPr lang="en-US"/>
        </a:p>
      </dgm:t>
    </dgm:pt>
    <dgm:pt modelId="{640E294F-9225-0C4B-AD86-38604A5F268F}">
      <dgm:prSet phldrT="[Text]"/>
      <dgm:spPr/>
      <dgm:t>
        <a:bodyPr/>
        <a:lstStyle/>
        <a:p>
          <a:r>
            <a:rPr lang="en-US" dirty="0" smtClean="0"/>
            <a:t>EC(4*6=24)</a:t>
          </a:r>
          <a:endParaRPr lang="en-US" dirty="0"/>
        </a:p>
      </dgm:t>
    </dgm:pt>
    <dgm:pt modelId="{AE834CB6-838A-5743-B238-4B28C40D8DE2}" type="parTrans" cxnId="{46D14EBC-D2FF-D746-B6A7-5C38A778DCCD}">
      <dgm:prSet/>
      <dgm:spPr/>
      <dgm:t>
        <a:bodyPr/>
        <a:lstStyle/>
        <a:p>
          <a:endParaRPr lang="en-US" dirty="0"/>
        </a:p>
      </dgm:t>
    </dgm:pt>
    <dgm:pt modelId="{F87D114A-D938-294C-B3EB-B0C3EAA84809}" type="sibTrans" cxnId="{46D14EBC-D2FF-D746-B6A7-5C38A778DCCD}">
      <dgm:prSet/>
      <dgm:spPr/>
      <dgm:t>
        <a:bodyPr/>
        <a:lstStyle/>
        <a:p>
          <a:endParaRPr lang="en-US"/>
        </a:p>
      </dgm:t>
    </dgm:pt>
    <dgm:pt modelId="{55D0BB62-3D47-1E40-94FA-9B76C838D84C}">
      <dgm:prSet phldrT="[Text]"/>
      <dgm:spPr/>
      <dgm:t>
        <a:bodyPr/>
        <a:lstStyle/>
        <a:p>
          <a:r>
            <a:rPr lang="en-US" dirty="0" smtClean="0"/>
            <a:t>IC Hodoscope</a:t>
          </a:r>
          <a:endParaRPr lang="en-US" dirty="0"/>
        </a:p>
      </dgm:t>
    </dgm:pt>
    <dgm:pt modelId="{9AC7DFBA-6C5E-984E-B004-9E19E9D17BB3}" type="parTrans" cxnId="{B9F45CA0-2BE1-C04A-9508-242D5A804DC7}">
      <dgm:prSet/>
      <dgm:spPr/>
      <dgm:t>
        <a:bodyPr/>
        <a:lstStyle/>
        <a:p>
          <a:endParaRPr lang="en-US" dirty="0"/>
        </a:p>
      </dgm:t>
    </dgm:pt>
    <dgm:pt modelId="{7694AB6B-F5B1-3344-A304-4D9AD034990F}" type="sibTrans" cxnId="{B9F45CA0-2BE1-C04A-9508-242D5A804DC7}">
      <dgm:prSet/>
      <dgm:spPr/>
      <dgm:t>
        <a:bodyPr/>
        <a:lstStyle/>
        <a:p>
          <a:endParaRPr lang="en-US"/>
        </a:p>
      </dgm:t>
    </dgm:pt>
    <dgm:pt modelId="{65B02954-2A28-E240-AE68-AC1895A4C619}" type="pres">
      <dgm:prSet presAssocID="{B235897A-8152-4C46-AE5E-1C69E300A2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3A10A-7039-ED45-AA13-CCAB06FDB5E2}" type="pres">
      <dgm:prSet presAssocID="{4ACFAB97-22DA-1648-BA27-4DCF87EC5757}" presName="centerShape" presStyleLbl="node0" presStyleIdx="0" presStyleCnt="1"/>
      <dgm:spPr/>
      <dgm:t>
        <a:bodyPr/>
        <a:lstStyle/>
        <a:p>
          <a:endParaRPr lang="en-US"/>
        </a:p>
      </dgm:t>
    </dgm:pt>
    <dgm:pt modelId="{74AB2634-5621-9347-8402-5F098D18065F}" type="pres">
      <dgm:prSet presAssocID="{0AC2DD17-2717-D84E-A788-57637342E97F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702EAACB-FC53-2849-8D5B-07915AB2C7EF}" type="pres">
      <dgm:prSet presAssocID="{DA0CF67D-8FAC-934D-902F-37A3414BBE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6CB47-14C7-0F4A-9295-4DC071DE0A2B}" type="pres">
      <dgm:prSet presAssocID="{C3851DB0-F549-C747-A01A-B67C15B8B0C6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2EB34FF9-687B-D444-A9B0-5E00C7A6D184}" type="pres">
      <dgm:prSet presAssocID="{ED59B83F-9F42-4044-95CA-53D3350DEAC9}" presName="node" presStyleLbl="node1" presStyleIdx="1" presStyleCnt="5" custRadScaleRad="102205" custRadScaleInc="-1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E50DC-2845-B946-87AB-A26AFD8BF21E}" type="pres">
      <dgm:prSet presAssocID="{91A19D64-BD1D-824D-BF4C-F510E1395EB9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F8293CB-D037-9A49-89D3-4DC32534B7DA}" type="pres">
      <dgm:prSet presAssocID="{A93BC75E-F5DB-1B47-866F-14C0CDCE5C1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59ADD-2E48-3D4A-B6C8-ABABD3EE96B7}" type="pres">
      <dgm:prSet presAssocID="{AE834CB6-838A-5743-B238-4B28C40D8DE2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2C909D5D-534A-DE4F-AB61-E85C5A078DDE}" type="pres">
      <dgm:prSet presAssocID="{640E294F-9225-0C4B-AD86-38604A5F26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63A3B-8678-F448-AE54-8A8509236202}" type="pres">
      <dgm:prSet presAssocID="{9AC7DFBA-6C5E-984E-B004-9E19E9D17BB3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76E572BB-1F63-F946-9C20-7C0D53F1AD35}" type="pres">
      <dgm:prSet presAssocID="{55D0BB62-3D47-1E40-94FA-9B76C838D8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AF262-0DF7-46E7-A618-CBDDAD98A9DD}" type="presOf" srcId="{4ACFAB97-22DA-1648-BA27-4DCF87EC5757}" destId="{2E43A10A-7039-ED45-AA13-CCAB06FDB5E2}" srcOrd="0" destOrd="0" presId="urn:microsoft.com/office/officeart/2005/8/layout/radial4"/>
    <dgm:cxn modelId="{DD7E700D-0F19-4E13-93C4-46C73E1EC9F8}" type="presOf" srcId="{A93BC75E-F5DB-1B47-866F-14C0CDCE5C17}" destId="{5F8293CB-D037-9A49-89D3-4DC32534B7DA}" srcOrd="0" destOrd="0" presId="urn:microsoft.com/office/officeart/2005/8/layout/radial4"/>
    <dgm:cxn modelId="{B6DF81C6-5C63-4B84-AFFC-0CE3A0A43FE3}" type="presOf" srcId="{9AC7DFBA-6C5E-984E-B004-9E19E9D17BB3}" destId="{68463A3B-8678-F448-AE54-8A8509236202}" srcOrd="0" destOrd="0" presId="urn:microsoft.com/office/officeart/2005/8/layout/radial4"/>
    <dgm:cxn modelId="{CC2893AE-FCE5-4C56-AAB7-5462FA2BF45D}" type="presOf" srcId="{AE834CB6-838A-5743-B238-4B28C40D8DE2}" destId="{59B59ADD-2E48-3D4A-B6C8-ABABD3EE96B7}" srcOrd="0" destOrd="0" presId="urn:microsoft.com/office/officeart/2005/8/layout/radial4"/>
    <dgm:cxn modelId="{4E5D42A3-1BD0-4DFA-95D5-8058EE4F32E6}" type="presOf" srcId="{C3851DB0-F549-C747-A01A-B67C15B8B0C6}" destId="{FAD6CB47-14C7-0F4A-9295-4DC071DE0A2B}" srcOrd="0" destOrd="0" presId="urn:microsoft.com/office/officeart/2005/8/layout/radial4"/>
    <dgm:cxn modelId="{C20EFD4A-60CB-4E9E-AF25-7CAFB4325166}" type="presOf" srcId="{B235897A-8152-4C46-AE5E-1C69E300A2F1}" destId="{65B02954-2A28-E240-AE68-AC1895A4C619}" srcOrd="0" destOrd="0" presId="urn:microsoft.com/office/officeart/2005/8/layout/radial4"/>
    <dgm:cxn modelId="{E2A79518-AEF8-9E47-9DCD-E332C02DA186}" srcId="{4ACFAB97-22DA-1648-BA27-4DCF87EC5757}" destId="{A93BC75E-F5DB-1B47-866F-14C0CDCE5C17}" srcOrd="2" destOrd="0" parTransId="{91A19D64-BD1D-824D-BF4C-F510E1395EB9}" sibTransId="{E88B7F02-7820-4E4D-A0DB-E10E25495C2C}"/>
    <dgm:cxn modelId="{7E2239E3-501F-9040-A984-EBD2DCD6B828}" srcId="{B235897A-8152-4C46-AE5E-1C69E300A2F1}" destId="{4ACFAB97-22DA-1648-BA27-4DCF87EC5757}" srcOrd="0" destOrd="0" parTransId="{E1909FA8-37D8-C341-A9D6-55E93122B011}" sibTransId="{B5C3B577-5DA7-B344-AF3D-415EA6B5B1BC}"/>
    <dgm:cxn modelId="{B9F45CA0-2BE1-C04A-9508-242D5A804DC7}" srcId="{4ACFAB97-22DA-1648-BA27-4DCF87EC5757}" destId="{55D0BB62-3D47-1E40-94FA-9B76C838D84C}" srcOrd="4" destOrd="0" parTransId="{9AC7DFBA-6C5E-984E-B004-9E19E9D17BB3}" sibTransId="{7694AB6B-F5B1-3344-A304-4D9AD034990F}"/>
    <dgm:cxn modelId="{BCA8B6AA-92B4-6449-9C00-020A0638417A}" srcId="{4ACFAB97-22DA-1648-BA27-4DCF87EC5757}" destId="{ED59B83F-9F42-4044-95CA-53D3350DEAC9}" srcOrd="1" destOrd="0" parTransId="{C3851DB0-F549-C747-A01A-B67C15B8B0C6}" sibTransId="{0A6AE692-D2FD-1E4E-8120-14F10F85D823}"/>
    <dgm:cxn modelId="{46D14EBC-D2FF-D746-B6A7-5C38A778DCCD}" srcId="{4ACFAB97-22DA-1648-BA27-4DCF87EC5757}" destId="{640E294F-9225-0C4B-AD86-38604A5F268F}" srcOrd="3" destOrd="0" parTransId="{AE834CB6-838A-5743-B238-4B28C40D8DE2}" sibTransId="{F87D114A-D938-294C-B3EB-B0C3EAA84809}"/>
    <dgm:cxn modelId="{58352DD4-D5CA-4748-99FB-48B51DE2E835}" type="presOf" srcId="{ED59B83F-9F42-4044-95CA-53D3350DEAC9}" destId="{2EB34FF9-687B-D444-A9B0-5E00C7A6D184}" srcOrd="0" destOrd="0" presId="urn:microsoft.com/office/officeart/2005/8/layout/radial4"/>
    <dgm:cxn modelId="{A41DC45B-9FCD-41C1-868F-E532BB3C410F}" type="presOf" srcId="{55D0BB62-3D47-1E40-94FA-9B76C838D84C}" destId="{76E572BB-1F63-F946-9C20-7C0D53F1AD35}" srcOrd="0" destOrd="0" presId="urn:microsoft.com/office/officeart/2005/8/layout/radial4"/>
    <dgm:cxn modelId="{50D3EDAA-A576-4CAB-96AB-EDD465596967}" type="presOf" srcId="{640E294F-9225-0C4B-AD86-38604A5F268F}" destId="{2C909D5D-534A-DE4F-AB61-E85C5A078DDE}" srcOrd="0" destOrd="0" presId="urn:microsoft.com/office/officeart/2005/8/layout/radial4"/>
    <dgm:cxn modelId="{F0B0D297-4CCA-422A-9795-BD142CBD0061}" type="presOf" srcId="{DA0CF67D-8FAC-934D-902F-37A3414BBEBB}" destId="{702EAACB-FC53-2849-8D5B-07915AB2C7EF}" srcOrd="0" destOrd="0" presId="urn:microsoft.com/office/officeart/2005/8/layout/radial4"/>
    <dgm:cxn modelId="{60CCFEF1-D8FF-B049-AA58-5C8EFF2F86B1}" srcId="{4ACFAB97-22DA-1648-BA27-4DCF87EC5757}" destId="{DA0CF67D-8FAC-934D-902F-37A3414BBEBB}" srcOrd="0" destOrd="0" parTransId="{0AC2DD17-2717-D84E-A788-57637342E97F}" sibTransId="{676BF825-7BDA-E64B-BAA4-DB3C26A1290E}"/>
    <dgm:cxn modelId="{FEABF5C9-D5A5-4A0D-9183-7A007A8EC20A}" type="presOf" srcId="{91A19D64-BD1D-824D-BF4C-F510E1395EB9}" destId="{9A5E50DC-2845-B946-87AB-A26AFD8BF21E}" srcOrd="0" destOrd="0" presId="urn:microsoft.com/office/officeart/2005/8/layout/radial4"/>
    <dgm:cxn modelId="{90D0BECE-1EE9-4663-91C0-616B352E3867}" type="presOf" srcId="{0AC2DD17-2717-D84E-A788-57637342E97F}" destId="{74AB2634-5621-9347-8402-5F098D18065F}" srcOrd="0" destOrd="0" presId="urn:microsoft.com/office/officeart/2005/8/layout/radial4"/>
    <dgm:cxn modelId="{F647F428-3B47-4B3F-93E7-37B96338E7A3}" type="presParOf" srcId="{65B02954-2A28-E240-AE68-AC1895A4C619}" destId="{2E43A10A-7039-ED45-AA13-CCAB06FDB5E2}" srcOrd="0" destOrd="0" presId="urn:microsoft.com/office/officeart/2005/8/layout/radial4"/>
    <dgm:cxn modelId="{A2F435B5-46E1-44A7-B7CB-87B5E879AE4F}" type="presParOf" srcId="{65B02954-2A28-E240-AE68-AC1895A4C619}" destId="{74AB2634-5621-9347-8402-5F098D18065F}" srcOrd="1" destOrd="0" presId="urn:microsoft.com/office/officeart/2005/8/layout/radial4"/>
    <dgm:cxn modelId="{88E86DF6-747B-4D70-9364-0D464F7AE531}" type="presParOf" srcId="{65B02954-2A28-E240-AE68-AC1895A4C619}" destId="{702EAACB-FC53-2849-8D5B-07915AB2C7EF}" srcOrd="2" destOrd="0" presId="urn:microsoft.com/office/officeart/2005/8/layout/radial4"/>
    <dgm:cxn modelId="{941819FD-B365-44D8-A7D4-7882A55BE59C}" type="presParOf" srcId="{65B02954-2A28-E240-AE68-AC1895A4C619}" destId="{FAD6CB47-14C7-0F4A-9295-4DC071DE0A2B}" srcOrd="3" destOrd="0" presId="urn:microsoft.com/office/officeart/2005/8/layout/radial4"/>
    <dgm:cxn modelId="{018E33D0-065F-4784-803B-CAE3B243F9E1}" type="presParOf" srcId="{65B02954-2A28-E240-AE68-AC1895A4C619}" destId="{2EB34FF9-687B-D444-A9B0-5E00C7A6D184}" srcOrd="4" destOrd="0" presId="urn:microsoft.com/office/officeart/2005/8/layout/radial4"/>
    <dgm:cxn modelId="{5691A920-CE13-41E0-ABB4-DD6B28333BD7}" type="presParOf" srcId="{65B02954-2A28-E240-AE68-AC1895A4C619}" destId="{9A5E50DC-2845-B946-87AB-A26AFD8BF21E}" srcOrd="5" destOrd="0" presId="urn:microsoft.com/office/officeart/2005/8/layout/radial4"/>
    <dgm:cxn modelId="{018E305E-666E-418E-BBB8-01144FC946E0}" type="presParOf" srcId="{65B02954-2A28-E240-AE68-AC1895A4C619}" destId="{5F8293CB-D037-9A49-89D3-4DC32534B7DA}" srcOrd="6" destOrd="0" presId="urn:microsoft.com/office/officeart/2005/8/layout/radial4"/>
    <dgm:cxn modelId="{D94F8A0D-7EEE-4B44-BA52-05123CDC8739}" type="presParOf" srcId="{65B02954-2A28-E240-AE68-AC1895A4C619}" destId="{59B59ADD-2E48-3D4A-B6C8-ABABD3EE96B7}" srcOrd="7" destOrd="0" presId="urn:microsoft.com/office/officeart/2005/8/layout/radial4"/>
    <dgm:cxn modelId="{B35D6FA0-79AC-437E-BEE0-D1AD3B37C15C}" type="presParOf" srcId="{65B02954-2A28-E240-AE68-AC1895A4C619}" destId="{2C909D5D-534A-DE4F-AB61-E85C5A078DDE}" srcOrd="8" destOrd="0" presId="urn:microsoft.com/office/officeart/2005/8/layout/radial4"/>
    <dgm:cxn modelId="{3A68D245-37EB-4463-ACF5-87CB591F5E55}" type="presParOf" srcId="{65B02954-2A28-E240-AE68-AC1895A4C619}" destId="{68463A3B-8678-F448-AE54-8A8509236202}" srcOrd="9" destOrd="0" presId="urn:microsoft.com/office/officeart/2005/8/layout/radial4"/>
    <dgm:cxn modelId="{73B604A0-1EFB-4BBF-BB76-E0F87ADA25D9}" type="presParOf" srcId="{65B02954-2A28-E240-AE68-AC1895A4C619}" destId="{76E572BB-1F63-F946-9C20-7C0D53F1AD35}" srcOrd="10" destOrd="0" presId="urn:microsoft.com/office/officeart/2005/8/layout/radial4"/>
  </dgm:cxnLst>
  <dgm:bg>
    <a:solidFill>
      <a:schemeClr val="bg1"/>
    </a:solidFill>
    <a:effectLst/>
  </dgm:bg>
  <dgm:whole>
    <a:effectLst/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43E84D2F-3338-4887-914A-9246ED450653}" type="datetimeFigureOut">
              <a:rPr lang="en-US"/>
              <a:pPr>
                <a:defRPr/>
              </a:pPr>
              <a:t>2/27/2009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r>
              <a:rPr lang="en-US" dirty="0"/>
              <a:t>M. Ungaro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EDAE06B4-C18F-4D44-8C23-B1FEE7004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CF9701C9-FF82-4379-8F48-9642BD49628C}" type="datetimeFigureOut">
              <a:rPr lang="en-US"/>
              <a:pPr>
                <a:defRPr/>
              </a:pPr>
              <a:t>2/27/2009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r>
              <a:rPr lang="en-US" dirty="0"/>
              <a:t>M. Ungaro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505200" y="83820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F051CE3D-61A1-4EA8-A822-4E9AC482C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" pitchFamily="18" charset="0"/>
              </a:rPr>
              <a:t>M. Ungaro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Ungaro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178" y="4419600"/>
            <a:ext cx="6655822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Ungaro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Ungaro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 Ungaro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1AE396-957E-49F0-9CFE-BA42ACBBCEA5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2133600" cy="212725"/>
          </a:xfrm>
          <a:prstGeom prst="rect">
            <a:avLst/>
          </a:prstGeom>
        </p:spPr>
        <p:txBody>
          <a:bodyPr/>
          <a:lstStyle/>
          <a:p>
            <a:fld id="{C22B1C11-51E6-4C49-845A-78BC3A0D17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0" y="6477000"/>
            <a:ext cx="52931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latin typeface="Arial" charset="0"/>
              </a:rPr>
              <a:t>Page </a:t>
            </a:r>
            <a:fld id="{A1CFB7FD-5456-4E57-92D7-FDB82C774959}" type="slidenum">
              <a:rPr lang="en-US" sz="700">
                <a:latin typeface="Arial" charset="0"/>
              </a:rPr>
              <a:pPr>
                <a:defRPr/>
              </a:pPr>
              <a:t>‹#›</a:t>
            </a:fld>
            <a:endParaRPr lang="en-US" sz="700" dirty="0">
              <a:latin typeface="Arial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auto">
          <a:xfrm>
            <a:off x="228600" y="6704112"/>
            <a:ext cx="5334000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000" i="1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000" i="1" dirty="0" err="1" smtClean="0">
                <a:latin typeface="+mj-lt"/>
              </a:rPr>
              <a:t>M.Ungaro</a:t>
            </a:r>
            <a:r>
              <a:rPr lang="en-US" sz="1000" i="1" dirty="0" smtClean="0">
                <a:latin typeface="+mj-lt"/>
              </a:rPr>
              <a:t>              </a:t>
            </a:r>
            <a:r>
              <a:rPr lang="en-US" sz="1000" dirty="0" smtClean="0"/>
              <a:t>Deep Processes Working Group Meeting               </a:t>
            </a:r>
            <a:r>
              <a:rPr lang="en-US" sz="1000" b="1" i="0" dirty="0" smtClean="0">
                <a:latin typeface="Calibri" pitchFamily="34" charset="0"/>
              </a:rPr>
              <a:t>Feb</a:t>
            </a:r>
            <a:r>
              <a:rPr lang="en-US" sz="1000" b="1" i="0" baseline="0" dirty="0" smtClean="0">
                <a:latin typeface="Calibri" pitchFamily="34" charset="0"/>
              </a:rPr>
              <a:t> 25-28 </a:t>
            </a:r>
            <a:r>
              <a:rPr lang="en-US" sz="1000" b="1" i="0" baseline="0" dirty="0" err="1" smtClean="0">
                <a:latin typeface="Calibri" pitchFamily="34" charset="0"/>
              </a:rPr>
              <a:t>Genova</a:t>
            </a:r>
            <a:r>
              <a:rPr lang="en-US" sz="1000" b="1" i="0" baseline="0" dirty="0" smtClean="0">
                <a:latin typeface="Calibri" pitchFamily="34" charset="0"/>
              </a:rPr>
              <a:t> Italia</a:t>
            </a:r>
            <a:endParaRPr lang="en-US" sz="1000" i="1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345238"/>
            <a:ext cx="9144000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785813"/>
            <a:ext cx="9144000" cy="7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96000" y="6510528"/>
            <a:ext cx="1219200" cy="23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91400" y="6510528"/>
            <a:ext cx="1661162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 userDrawn="1"/>
        </p:nvSpPr>
        <p:spPr>
          <a:xfrm>
            <a:off x="1524000" y="6400800"/>
            <a:ext cx="2819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j-lt"/>
              </a:rPr>
              <a:t>E1-DVCS2</a:t>
            </a:r>
            <a:r>
              <a:rPr lang="en-US" sz="1200" b="1" baseline="0" dirty="0" smtClean="0">
                <a:latin typeface="+mj-lt"/>
              </a:rPr>
              <a:t> Run Status</a:t>
            </a:r>
            <a:endParaRPr lang="en-US" sz="1200" b="1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3886200" cy="204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 l="29814"/>
          <a:stretch>
            <a:fillRect/>
          </a:stretch>
        </p:blipFill>
        <p:spPr bwMode="auto">
          <a:xfrm>
            <a:off x="304800" y="914400"/>
            <a:ext cx="4114800" cy="34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1295400"/>
            <a:ext cx="423923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e1-dvcs2 Run Status</a:t>
            </a:r>
          </a:p>
          <a:p>
            <a:pPr algn="ctr"/>
            <a:endParaRPr lang="en-US" sz="1800" dirty="0" smtClean="0"/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>
                <a:latin typeface="Calibri" pitchFamily="34" charset="0"/>
              </a:rPr>
              <a:t>Maurizio Ungaro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University of Connecticut and Jefferson Lab</a:t>
            </a:r>
          </a:p>
          <a:p>
            <a:pPr algn="ctr"/>
            <a:endParaRPr lang="en-US" sz="1800" dirty="0"/>
          </a:p>
        </p:txBody>
      </p:sp>
      <p:pic>
        <p:nvPicPr>
          <p:cNvPr id="20481" name="Picture 1" descr="L:\DCIM\100DSCIM\PICT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581400"/>
            <a:ext cx="33020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7610475" cy="25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5287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Beam Quality: December 2008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C:\Users\ungaro\Desktop\F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52400"/>
            <a:ext cx="5558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Accelerator RF Model Improved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6324600"/>
            <a:ext cx="187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trips in 3 hours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29575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19400"/>
            <a:ext cx="8105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514850"/>
            <a:ext cx="80676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6934200" y="1066800"/>
            <a:ext cx="2133600" cy="556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152400"/>
            <a:ext cx="4851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Beam Quality: January 2009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0" y="587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fr-FR" sz="2800" dirty="0" err="1">
                <a:solidFill>
                  <a:srgbClr val="002060"/>
                </a:solidFill>
                <a:latin typeface="+mj-lt"/>
                <a:sym typeface="Wingdings" pitchFamily="2" charset="2"/>
              </a:rPr>
              <a:t>epX</a:t>
            </a:r>
            <a:r>
              <a:rPr lang="fr-FR" sz="2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+mj-lt"/>
                <a:sym typeface="Wingdings" pitchFamily="2" charset="2"/>
              </a:rPr>
              <a:t>asymmetry</a:t>
            </a:r>
            <a:r>
              <a:rPr lang="fr-FR" sz="2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+mj-lt"/>
                <a:sym typeface="Wingdings" pitchFamily="2" charset="2"/>
              </a:rPr>
              <a:t>sin</a:t>
            </a:r>
            <a:r>
              <a:rPr lang="fr-FR" sz="2800" dirty="0" err="1">
                <a:solidFill>
                  <a:srgbClr val="002060"/>
                </a:solidFill>
                <a:latin typeface="Symbol" pitchFamily="18" charset="2"/>
                <a:sym typeface="Wingdings" pitchFamily="2" charset="2"/>
              </a:rPr>
              <a:t>j</a:t>
            </a:r>
            <a:r>
              <a:rPr lang="fr-FR" sz="2800" dirty="0">
                <a:solidFill>
                  <a:srgbClr val="002060"/>
                </a:solidFill>
                <a:latin typeface="+mj-lt"/>
                <a:sym typeface="Wingdings" pitchFamily="2" charset="2"/>
              </a:rPr>
              <a:t> moment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86000" y="838200"/>
            <a:ext cx="6858000" cy="5181600"/>
            <a:chOff x="1076325" y="722313"/>
            <a:chExt cx="8067675" cy="6135687"/>
          </a:xfrm>
        </p:grpSpPr>
        <p:pic>
          <p:nvPicPr>
            <p:cNvPr id="137221" name="Picture 5" descr="ho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6325" y="1444625"/>
              <a:ext cx="6991350" cy="4781550"/>
            </a:xfrm>
            <a:prstGeom prst="rect">
              <a:avLst/>
            </a:prstGeom>
            <a:noFill/>
          </p:spPr>
        </p:pic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3765550" y="722313"/>
              <a:ext cx="4083052" cy="546671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dirty="0" err="1"/>
                <a:t>Half</a:t>
              </a:r>
              <a:r>
                <a:rPr lang="fr-FR" dirty="0"/>
                <a:t>-</a:t>
              </a:r>
              <a:r>
                <a:rPr lang="fr-FR" dirty="0" err="1"/>
                <a:t>wave</a:t>
              </a:r>
              <a:r>
                <a:rPr lang="fr-FR" dirty="0"/>
                <a:t> plate insertion</a:t>
              </a:r>
            </a:p>
          </p:txBody>
        </p:sp>
        <p:sp>
          <p:nvSpPr>
            <p:cNvPr id="137223" name="Line 7"/>
            <p:cNvSpPr>
              <a:spLocks noChangeShapeType="1"/>
            </p:cNvSpPr>
            <p:nvPr/>
          </p:nvSpPr>
          <p:spPr bwMode="auto">
            <a:xfrm flipH="1">
              <a:off x="4905375" y="1131888"/>
              <a:ext cx="1074738" cy="2452687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7224" name="Text Box 8"/>
            <p:cNvSpPr txBox="1">
              <a:spLocks noChangeArrowheads="1"/>
            </p:cNvSpPr>
            <p:nvPr/>
          </p:nvSpPr>
          <p:spPr bwMode="auto">
            <a:xfrm>
              <a:off x="7224713" y="6521450"/>
              <a:ext cx="1919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600"/>
                <a:t>Courtesy of Harut</a:t>
              </a:r>
            </a:p>
          </p:txBody>
        </p:sp>
        <p:sp>
          <p:nvSpPr>
            <p:cNvPr id="137225" name="Line 9"/>
            <p:cNvSpPr>
              <a:spLocks noChangeShapeType="1"/>
            </p:cNvSpPr>
            <p:nvPr/>
          </p:nvSpPr>
          <p:spPr bwMode="auto">
            <a:xfrm>
              <a:off x="4919663" y="1785938"/>
              <a:ext cx="0" cy="3570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2895600"/>
            <a:ext cx="166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85%</a:t>
            </a:r>
          </a:p>
          <a:p>
            <a:pPr algn="ctr"/>
            <a:r>
              <a:rPr lang="en-US" dirty="0" smtClean="0"/>
              <a:t>Beam</a:t>
            </a:r>
          </a:p>
          <a:p>
            <a:pPr algn="ctr"/>
            <a:r>
              <a:rPr lang="en-US" dirty="0" smtClean="0"/>
              <a:t>Polarization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066800"/>
          <a:ext cx="8229600" cy="5026660"/>
        </p:xfrm>
        <a:graphic>
          <a:graphicData uri="http://schemas.openxmlformats.org/drawingml/2006/table">
            <a:tbl>
              <a:tblPr/>
              <a:tblGrid>
                <a:gridCol w="762000"/>
                <a:gridCol w="914400"/>
                <a:gridCol w="990600"/>
                <a:gridCol w="2286000"/>
                <a:gridCol w="1905000"/>
                <a:gridCol w="1371600"/>
              </a:tblGrid>
              <a:tr h="3054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Current (A)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Run Number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N. of events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R1 DC Occupancy (Axial)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R1 DC Occupancy (Stereo)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 SA, SS (muA)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534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58598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21.3M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n/a, n/a, n/a, n/a, n/a, n/a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1.9, 2.0, 1.6, 2.2, 2.0, 1.9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n/a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543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434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58599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2.26M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1.8, 1.8, 2.1, n/a, n/a, n/a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/>
                        <a:t>n/a, n/a, n/a, 2.46, 2.2, 2.0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4.8, 3.9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58601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1.55M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1.86, 1.89, 2.21, 1.98, 1.97, 2.24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2.24, 2.33, 1.78, 2.49, 2.31, 2.12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5.8, 4.8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58602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1.88M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1.96, 1.97, 2.29, 2.10, 2.01, 2.35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2.32, 2.43, 1.85, 2.61, 2.41, 2.26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4.97, 3.97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267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58603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5.57M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1.96, 1.96, 2.25, 2.13, 2.10, 2.37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2.34, 2.32, 1.81, 2.64, 2.41, 2.29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5.0, 4.0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220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58604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1.89M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2.02, 2.08, 2.31, 2.23, 2.11, 2.51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2.38, 2.56, 1.91, 2.76, 2.38, 2.27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5.16, 4.1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180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58605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1.96M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2.21, 2.33, 2.64, 2.41, 2.47, 2.67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2.58, 2.81, 2.07, 3.01, 2.83, 2.49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5.2, 4.1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160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58606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2.5, 2.63, 2.78, 2.63, 2.65, 2.83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2.85, 3.10, 2.19, 3.23, 3.07, 2.67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5.4, 4.2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140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1.2M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2.79, 3.14, 3.02, 3.52, 3.26, 2.52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2.99, 3.63, 3.15, 3.61, 3.19, 3.01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5.7, 4.5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5.9, 4.6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58608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1.74M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3.5, 4.22, 3.95, 3.92, 4.33, 3.85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3.92, 4.7, 3.16, 4.73, 4.81, 3.55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6.02, 4.7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6.4, 4.9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98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 Trips 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 Trips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 Trips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DC Trips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DC Trips</a:t>
                      </a:r>
                    </a:p>
                  </a:txBody>
                  <a:tcPr marL="20320" marR="20320" marT="10160" marB="101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DVCS Solenoid Current Scan:</a:t>
            </a: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04800"/>
            <a:ext cx="7101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+mj-lt"/>
              </a:rPr>
              <a:t>1/22: DVCS Solenoid Current Scan, Straight Tracks Runs 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52400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Solenoid Field Mapping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219200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CLAS-Note 2009-009 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943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3053585" cy="82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3505200" cy="263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1686" y="2819400"/>
            <a:ext cx="476805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52400"/>
            <a:ext cx="4102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Solenoid Field Mapping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491004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4953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638800" y="2438400"/>
            <a:ext cx="32071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Data </a:t>
            </a:r>
          </a:p>
          <a:p>
            <a:r>
              <a:rPr lang="en-US" dirty="0" smtClean="0"/>
              <a:t>Compatible with:</a:t>
            </a:r>
          </a:p>
          <a:p>
            <a:endParaRPr lang="en-US" dirty="0" smtClean="0"/>
          </a:p>
          <a:p>
            <a:r>
              <a:rPr lang="en-US" dirty="0" smtClean="0"/>
              <a:t>~1mm shift (affects BX)</a:t>
            </a:r>
          </a:p>
          <a:p>
            <a:r>
              <a:rPr lang="en-US" dirty="0" smtClean="0"/>
              <a:t>~0.5 </a:t>
            </a:r>
            <a:r>
              <a:rPr lang="en-US" dirty="0" err="1" smtClean="0"/>
              <a:t>mRad</a:t>
            </a:r>
            <a:r>
              <a:rPr lang="en-US" dirty="0" smtClean="0"/>
              <a:t> (affects BY)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52400"/>
            <a:ext cx="251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Various Issues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90716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Shifts / Documentation</a:t>
            </a:r>
          </a:p>
          <a:p>
            <a:endParaRPr lang="en-US" dirty="0" smtClean="0"/>
          </a:p>
          <a:p>
            <a:r>
              <a:rPr lang="en-US" dirty="0" smtClean="0"/>
              <a:t>Personnel Sometimes not Well Trained to take shifts:</a:t>
            </a:r>
          </a:p>
          <a:p>
            <a:r>
              <a:rPr lang="en-US" dirty="0" smtClean="0"/>
              <a:t>Monitoring </a:t>
            </a:r>
            <a:r>
              <a:rPr lang="en-US" dirty="0" err="1" smtClean="0"/>
              <a:t>histos</a:t>
            </a:r>
            <a:r>
              <a:rPr lang="en-US" dirty="0" smtClean="0"/>
              <a:t> not printed / looked at all the times</a:t>
            </a:r>
          </a:p>
          <a:p>
            <a:r>
              <a:rPr lang="en-US" dirty="0" smtClean="0"/>
              <a:t>Documentation / Warning Signs not read</a:t>
            </a:r>
          </a:p>
          <a:p>
            <a:r>
              <a:rPr lang="en-US" dirty="0" smtClean="0"/>
              <a:t>Alarm Silenced / Ignored</a:t>
            </a:r>
          </a:p>
          <a:p>
            <a:r>
              <a:rPr lang="en-US" dirty="0" smtClean="0"/>
              <a:t>Start / End Run, non-emergency situations (like Moeller Runs)</a:t>
            </a:r>
          </a:p>
          <a:p>
            <a:r>
              <a:rPr lang="en-US" dirty="0" smtClean="0"/>
              <a:t>What to Monitor</a:t>
            </a:r>
          </a:p>
          <a:p>
            <a:endParaRPr lang="en-US" dirty="0" smtClean="0"/>
          </a:p>
          <a:p>
            <a:r>
              <a:rPr lang="en-US" dirty="0" smtClean="0"/>
              <a:t>Please:</a:t>
            </a:r>
          </a:p>
          <a:p>
            <a:r>
              <a:rPr lang="en-US" dirty="0" smtClean="0"/>
              <a:t>Come one hour before your shift if it’s your first time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52400"/>
            <a:ext cx="251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Various Issues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47019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Fedora 8 switch</a:t>
            </a:r>
          </a:p>
          <a:p>
            <a:r>
              <a:rPr lang="en-US" dirty="0" smtClean="0"/>
              <a:t>Reconstruction Software: Black Box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447800" y="2743200"/>
            <a:ext cx="6399059" cy="2133600"/>
            <a:chOff x="1905000" y="3048000"/>
            <a:chExt cx="6399059" cy="2133600"/>
          </a:xfrm>
        </p:grpSpPr>
        <p:sp>
          <p:nvSpPr>
            <p:cNvPr id="7" name="TextBox 6"/>
            <p:cNvSpPr txBox="1"/>
            <p:nvPr/>
          </p:nvSpPr>
          <p:spPr>
            <a:xfrm>
              <a:off x="1905000" y="396240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3048000"/>
              <a:ext cx="3200400" cy="21336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819400" y="4191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781800" y="4191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696200" y="3657600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 smtClean="0"/>
                <a:t>?</a:t>
              </a:r>
              <a:endParaRPr lang="en-US" sz="66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0" y="5486400"/>
            <a:ext cx="356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Desktops are RHEL5</a:t>
            </a:r>
          </a:p>
          <a:p>
            <a:r>
              <a:rPr lang="en-US" dirty="0" smtClean="0"/>
              <a:t>Software is Fedora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152400"/>
            <a:ext cx="2519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Various Issues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50425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Farm:</a:t>
            </a:r>
          </a:p>
          <a:p>
            <a:endParaRPr lang="en-US" dirty="0" smtClean="0"/>
          </a:p>
          <a:p>
            <a:r>
              <a:rPr lang="en-US" dirty="0" smtClean="0"/>
              <a:t>Factor of 4-5 increase in Jobs submitted</a:t>
            </a:r>
          </a:p>
          <a:p>
            <a:r>
              <a:rPr lang="en-US" dirty="0" smtClean="0"/>
              <a:t>CPU Power is still the same as 5 years ago – no plans to increase it.</a:t>
            </a:r>
          </a:p>
          <a:p>
            <a:r>
              <a:rPr lang="en-US" dirty="0" smtClean="0"/>
              <a:t>We need at least factor of 2 – otherwise: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Forget about processing data in 2 months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Forget </a:t>
            </a:r>
            <a:r>
              <a:rPr lang="en-US" dirty="0" smtClean="0"/>
              <a:t>about huge simulations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We’re already </a:t>
            </a:r>
            <a:r>
              <a:rPr lang="en-US" smtClean="0"/>
              <a:t>in </a:t>
            </a:r>
            <a:r>
              <a:rPr lang="en-US" smtClean="0"/>
              <a:t>“crisis” </a:t>
            </a:r>
            <a:r>
              <a:rPr lang="en-US" dirty="0" smtClean="0"/>
              <a:t>more – affecting data quality.</a:t>
            </a:r>
          </a:p>
          <a:p>
            <a:endParaRPr lang="en-US" dirty="0" smtClean="0"/>
          </a:p>
          <a:p>
            <a:r>
              <a:rPr lang="en-US" dirty="0" smtClean="0"/>
              <a:t>Meeting between offline group and CC staff</a:t>
            </a:r>
          </a:p>
          <a:p>
            <a:r>
              <a:rPr lang="en-US" dirty="0" smtClean="0"/>
              <a:t>Action needed: buy nodes, disk space.</a:t>
            </a:r>
          </a:p>
          <a:p>
            <a:r>
              <a:rPr lang="en-US" dirty="0" smtClean="0"/>
              <a:t>Estimated Costs: 60-100K.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11" descr="handb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4343400" cy="22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33800" y="76200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Outline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66800"/>
            <a:ext cx="3886200" cy="273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105400" y="1447800"/>
            <a:ext cx="381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Data Conditions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New Trigger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/>
              <a:t>Beam Current Scan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Solenoid Current Scan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Solenoid Field Mapping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Data status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e1-dvcs2 and current/future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8931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76600" y="152400"/>
            <a:ext cx="2169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Conclusions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209800"/>
            <a:ext cx="2531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Calibration is Ongoing</a:t>
            </a:r>
          </a:p>
          <a:p>
            <a:r>
              <a:rPr lang="en-US" sz="2000" dirty="0" smtClean="0"/>
              <a:t>~900 Runs</a:t>
            </a:r>
          </a:p>
          <a:p>
            <a:r>
              <a:rPr lang="en-US" sz="2000" dirty="0" smtClean="0"/>
              <a:t>100 TB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152400"/>
            <a:ext cx="4150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Startup, Run Conditions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219200"/>
            <a:ext cx="68713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j-lt"/>
              </a:rPr>
              <a:t>Friday Oct 24, 2008 start up after long period of machine shutdown  </a:t>
            </a:r>
          </a:p>
          <a:p>
            <a:r>
              <a:rPr lang="en-US" sz="1800" dirty="0" smtClean="0">
                <a:latin typeface="+mj-lt"/>
              </a:rPr>
              <a:t>Good beam tuned on  Sunday Oct 26, 2008. Run ended on Jan 24, 2009</a:t>
            </a:r>
          </a:p>
          <a:p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endParaRPr lang="en-US" sz="1800" dirty="0" smtClean="0">
              <a:latin typeface="+mj-lt"/>
            </a:endParaRPr>
          </a:p>
          <a:p>
            <a:endParaRPr lang="en-US" sz="18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124200" y="2362200"/>
            <a:ext cx="609600" cy="228600"/>
          </a:xfrm>
          <a:prstGeom prst="ellipse">
            <a:avLst/>
          </a:prstGeom>
          <a:solidFill>
            <a:schemeClr val="bg1">
              <a:alpha val="1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2667000"/>
            <a:ext cx="28200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12-16 </a:t>
            </a:r>
            <a:r>
              <a:rPr lang="en-US" sz="1800" dirty="0" err="1" smtClean="0"/>
              <a:t>nA</a:t>
            </a:r>
            <a:r>
              <a:rPr lang="en-US" sz="1800" dirty="0" smtClean="0"/>
              <a:t> Beam current        </a:t>
            </a:r>
          </a:p>
          <a:p>
            <a:r>
              <a:rPr lang="en-US" sz="1800" dirty="0" smtClean="0"/>
              <a:t>1.5 -2.0 10</a:t>
            </a:r>
            <a:r>
              <a:rPr lang="en-US" sz="1800" baseline="30000" dirty="0" smtClean="0"/>
              <a:t>34</a:t>
            </a:r>
            <a:r>
              <a:rPr lang="en-US" sz="1800" dirty="0" smtClean="0"/>
              <a:t> Luminosity</a:t>
            </a:r>
          </a:p>
          <a:p>
            <a:endParaRPr lang="en-US" sz="1800" dirty="0" smtClean="0"/>
          </a:p>
          <a:p>
            <a:r>
              <a:rPr lang="en-US" sz="1800" dirty="0" smtClean="0"/>
              <a:t>86% polarization</a:t>
            </a:r>
          </a:p>
          <a:p>
            <a:endParaRPr lang="en-US" sz="1800" dirty="0" smtClean="0"/>
          </a:p>
          <a:p>
            <a:r>
              <a:rPr lang="en-US" sz="1800" dirty="0" smtClean="0"/>
              <a:t>DC Occupancy 2.5%</a:t>
            </a:r>
          </a:p>
          <a:p>
            <a:endParaRPr lang="en-US" sz="1800" dirty="0" smtClean="0"/>
          </a:p>
          <a:p>
            <a:r>
              <a:rPr lang="en-US" sz="1800" dirty="0" smtClean="0"/>
              <a:t>Trigger Rate: 3.4KHz</a:t>
            </a:r>
          </a:p>
          <a:p>
            <a:endParaRPr lang="en-US" sz="1800" dirty="0" smtClean="0"/>
          </a:p>
          <a:p>
            <a:r>
              <a:rPr lang="en-US" sz="1800" dirty="0" smtClean="0"/>
              <a:t>Dead Time: ~10%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633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Brand New DVCS Trigger Logic</a:t>
            </a:r>
            <a:endParaRPr lang="en-US" sz="32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562600" cy="45720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400" dirty="0" smtClean="0"/>
              <a:t>Valery  </a:t>
            </a:r>
            <a:r>
              <a:rPr lang="en-US" sz="2400" dirty="0" err="1" smtClean="0"/>
              <a:t>Kubarovsky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New dvcs Trigger Logic  is  based on the  Field-Programmable Gate Array (FPGA)</a:t>
            </a:r>
          </a:p>
          <a:p>
            <a:r>
              <a:rPr lang="en-US" sz="2400" dirty="0" smtClean="0"/>
              <a:t>Commercially available </a:t>
            </a:r>
            <a:r>
              <a:rPr lang="en-US" sz="2400" dirty="0" smtClean="0">
                <a:solidFill>
                  <a:srgbClr val="002060"/>
                </a:solidFill>
              </a:rPr>
              <a:t>CAEN Module V1495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smtClean="0"/>
              <a:t>is a VME  board, suitable for various digital Gate/Trigger/Translator/Buffer/Test applications, which can be </a:t>
            </a:r>
            <a:r>
              <a:rPr lang="en-US" sz="2400" dirty="0" smtClean="0">
                <a:solidFill>
                  <a:srgbClr val="002060"/>
                </a:solidFill>
              </a:rPr>
              <a:t>directly customized by the User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</p:txBody>
      </p:sp>
      <p:pic>
        <p:nvPicPr>
          <p:cNvPr id="7" name="Content Placeholder 3" descr="fpga.tiff"/>
          <p:cNvPicPr>
            <a:picLocks noChangeAspect="1"/>
          </p:cNvPicPr>
          <p:nvPr/>
        </p:nvPicPr>
        <p:blipFill>
          <a:blip r:embed="rId3"/>
          <a:srcRect t="3333" r="17726" b="5000"/>
          <a:stretch>
            <a:fillRect/>
          </a:stretch>
        </p:blipFill>
        <p:spPr>
          <a:xfrm>
            <a:off x="6629400" y="990600"/>
            <a:ext cx="2182091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4953000"/>
            <a:ext cx="14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1400" dirty="0" smtClean="0"/>
              <a:t> 64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inputs</a:t>
            </a:r>
            <a:endParaRPr lang="en-US" sz="1400" dirty="0" smtClean="0"/>
          </a:p>
          <a:p>
            <a:pPr>
              <a:buFont typeface="Arial"/>
              <a:buChar char="•"/>
            </a:pPr>
            <a:r>
              <a:rPr lang="en-US" sz="1400" dirty="0" smtClean="0"/>
              <a:t> 32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outputs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633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Brand New DVCS Trigger Logic</a:t>
            </a:r>
            <a:endParaRPr lang="en-US" sz="3200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715000" cy="27122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424  IC  signals</a:t>
            </a:r>
          </a:p>
          <a:p>
            <a:r>
              <a:rPr lang="en-US" sz="1800" dirty="0" smtClean="0"/>
              <a:t>72 hodoscope signals </a:t>
            </a:r>
          </a:p>
          <a:p>
            <a:r>
              <a:rPr lang="en-US" sz="1800" dirty="0" smtClean="0"/>
              <a:t>6 TOF  (OR of all counters in each sector)</a:t>
            </a:r>
          </a:p>
          <a:p>
            <a:r>
              <a:rPr lang="en-US" sz="1800" dirty="0" smtClean="0"/>
              <a:t>6 CC  inputs (OR of all counters in each sector)</a:t>
            </a:r>
          </a:p>
          <a:p>
            <a:r>
              <a:rPr lang="en-US" sz="1800" dirty="0" smtClean="0"/>
              <a:t>4x6  EC  inputs (inner and total energy threshold signals in each sector)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532 input signals in total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038600" y="2895600"/>
          <a:ext cx="4936524" cy="225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24400" y="5334000"/>
            <a:ext cx="3744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many  independent decisions</a:t>
            </a:r>
          </a:p>
          <a:p>
            <a:pPr algn="ctr"/>
            <a:r>
              <a:rPr lang="en-US" dirty="0" smtClean="0"/>
              <a:t>in each sector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633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Brand New DVCS Trigger Logic</a:t>
            </a:r>
            <a:endParaRPr lang="en-US" sz="32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Content Placeholder 3" descr="trigger_GUI_sector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827" b="-3827"/>
          <a:stretch>
            <a:fillRect/>
          </a:stretch>
        </p:blipFill>
        <p:spPr>
          <a:xfrm>
            <a:off x="152400" y="838200"/>
            <a:ext cx="6347460" cy="3733800"/>
          </a:xfrm>
        </p:spPr>
      </p:pic>
      <p:pic>
        <p:nvPicPr>
          <p:cNvPr id="6" name="Content Placeholder 3" descr="scope_tof_cc_ec_tr.jpg"/>
          <p:cNvPicPr>
            <a:picLocks noChangeAspect="1"/>
          </p:cNvPicPr>
          <p:nvPr/>
        </p:nvPicPr>
        <p:blipFill>
          <a:blip r:embed="rId3"/>
          <a:srcRect t="-6455" b="-6455"/>
          <a:stretch>
            <a:fillRect/>
          </a:stretch>
        </p:blipFill>
        <p:spPr>
          <a:xfrm>
            <a:off x="2819400" y="2895600"/>
            <a:ext cx="6019800" cy="354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152400"/>
            <a:ext cx="5633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Brand New DVCS Trigger Logic</a:t>
            </a:r>
            <a:endParaRPr lang="en-US" sz="3200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74794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91200" y="4572000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Perform CC threshold scans from 20-200mV (corresponding to 0.2 – 2 </a:t>
            </a:r>
            <a:r>
              <a:rPr lang="en-US" sz="1400" dirty="0" err="1" smtClean="0">
                <a:latin typeface="+mj-lt"/>
              </a:rPr>
              <a:t>p.e</a:t>
            </a:r>
            <a:r>
              <a:rPr lang="en-US" sz="1400" dirty="0" smtClean="0">
                <a:latin typeface="+mj-lt"/>
              </a:rPr>
              <a:t>.). Trigger rate changes by factor ~3 </a:t>
            </a:r>
            <a:r>
              <a:rPr lang="en-US" sz="2800" dirty="0" smtClean="0">
                <a:latin typeface="+mj-lt"/>
              </a:rPr>
              <a:t>*</a:t>
            </a:r>
            <a:endParaRPr lang="en-US" sz="1400" dirty="0">
              <a:latin typeface="+mj-lt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661414" cy="265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152400"/>
            <a:ext cx="391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Beam Luminosity Scan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13932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2590800" y="30480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30480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54864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53000" y="47244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29718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5200" y="5562600"/>
            <a:ext cx="228600" cy="228600"/>
          </a:xfrm>
          <a:prstGeom prst="ellipse">
            <a:avLst/>
          </a:prstGeom>
          <a:solidFill>
            <a:schemeClr val="bg1">
              <a:alpha val="2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1C11-51E6-4C49-845A-78BC3A0D174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4" descr="online_gif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5715000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391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Beam Luminosity Scan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C:\Users\ungaro\Desktop\vertex_empty_target.gif"/>
          <p:cNvPicPr>
            <a:picLocks noChangeAspect="1" noChangeArrowheads="1"/>
          </p:cNvPicPr>
          <p:nvPr/>
        </p:nvPicPr>
        <p:blipFill>
          <a:blip r:embed="rId3"/>
          <a:srcRect l="43785" t="53333" r="28849" b="2222"/>
          <a:stretch>
            <a:fillRect/>
          </a:stretch>
        </p:blipFill>
        <p:spPr bwMode="auto">
          <a:xfrm>
            <a:off x="6172200" y="1828800"/>
            <a:ext cx="2667000" cy="3111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0" y="5029200"/>
            <a:ext cx="163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Empty Target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</TotalTime>
  <Words>869</Words>
  <Application>Microsoft PowerPoint</Application>
  <PresentationFormat>On-screen Show (4:3)</PresentationFormat>
  <Paragraphs>212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Shannan Kyte</dc:creator>
  <cp:lastModifiedBy>Maurizio Ungaro</cp:lastModifiedBy>
  <cp:revision>457</cp:revision>
  <dcterms:created xsi:type="dcterms:W3CDTF">2006-10-20T18:40:43Z</dcterms:created>
  <dcterms:modified xsi:type="dcterms:W3CDTF">2009-02-27T16:24:19Z</dcterms:modified>
</cp:coreProperties>
</file>